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95" r:id="rId1"/>
  </p:sldMasterIdLst>
  <p:notesMasterIdLst>
    <p:notesMasterId r:id="rId55"/>
  </p:notesMasterIdLst>
  <p:handoutMasterIdLst>
    <p:handoutMasterId r:id="rId56"/>
  </p:handoutMasterIdLst>
  <p:sldIdLst>
    <p:sldId id="288" r:id="rId2"/>
    <p:sldId id="619" r:id="rId3"/>
    <p:sldId id="604" r:id="rId4"/>
    <p:sldId id="605" r:id="rId5"/>
    <p:sldId id="699" r:id="rId6"/>
    <p:sldId id="700" r:id="rId7"/>
    <p:sldId id="639" r:id="rId8"/>
    <p:sldId id="641" r:id="rId9"/>
    <p:sldId id="642" r:id="rId10"/>
    <p:sldId id="701" r:id="rId11"/>
    <p:sldId id="702" r:id="rId12"/>
    <p:sldId id="703" r:id="rId13"/>
    <p:sldId id="647" r:id="rId14"/>
    <p:sldId id="704" r:id="rId15"/>
    <p:sldId id="705" r:id="rId16"/>
    <p:sldId id="706" r:id="rId17"/>
    <p:sldId id="707" r:id="rId18"/>
    <p:sldId id="708" r:id="rId19"/>
    <p:sldId id="740" r:id="rId20"/>
    <p:sldId id="710" r:id="rId21"/>
    <p:sldId id="741" r:id="rId22"/>
    <p:sldId id="709" r:id="rId23"/>
    <p:sldId id="711" r:id="rId24"/>
    <p:sldId id="742" r:id="rId25"/>
    <p:sldId id="712" r:id="rId26"/>
    <p:sldId id="713" r:id="rId27"/>
    <p:sldId id="714" r:id="rId28"/>
    <p:sldId id="715" r:id="rId29"/>
    <p:sldId id="743" r:id="rId30"/>
    <p:sldId id="716" r:id="rId31"/>
    <p:sldId id="717" r:id="rId32"/>
    <p:sldId id="718" r:id="rId33"/>
    <p:sldId id="719" r:id="rId34"/>
    <p:sldId id="720" r:id="rId35"/>
    <p:sldId id="729" r:id="rId36"/>
    <p:sldId id="722" r:id="rId37"/>
    <p:sldId id="723" r:id="rId38"/>
    <p:sldId id="724" r:id="rId39"/>
    <p:sldId id="725" r:id="rId40"/>
    <p:sldId id="744" r:id="rId41"/>
    <p:sldId id="745" r:id="rId42"/>
    <p:sldId id="746" r:id="rId43"/>
    <p:sldId id="730" r:id="rId44"/>
    <p:sldId id="728" r:id="rId45"/>
    <p:sldId id="731" r:id="rId46"/>
    <p:sldId id="732" r:id="rId47"/>
    <p:sldId id="734" r:id="rId48"/>
    <p:sldId id="735" r:id="rId49"/>
    <p:sldId id="738" r:id="rId50"/>
    <p:sldId id="747" r:id="rId51"/>
    <p:sldId id="748" r:id="rId52"/>
    <p:sldId id="620" r:id="rId53"/>
    <p:sldId id="739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 autoAdjust="0"/>
    <p:restoredTop sz="94600" autoAdjust="0"/>
  </p:normalViewPr>
  <p:slideViewPr>
    <p:cSldViewPr snapToGrid="0">
      <p:cViewPr varScale="1">
        <p:scale>
          <a:sx n="95" d="100"/>
          <a:sy n="95" d="100"/>
        </p:scale>
        <p:origin x="186" y="7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6194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635233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2844614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36385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52261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0410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981712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98171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693778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693778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026177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640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64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836510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02016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20693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886318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260386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29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260386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352275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593002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75652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937815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7825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412721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664186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4914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838734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2305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39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816824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816824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816824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816824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69141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80451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3583528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45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961636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46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620378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47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088577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48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760751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49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2870317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2870317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2870317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620333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53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296964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10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1845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230541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12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63260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13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188898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67304-A513-47CF-AA1B-1F2A36BB6376}" type="slidenum">
              <a:rPr lang="de-DE" altLang="ko-KR" smtClean="0"/>
              <a:pPr>
                <a:defRPr/>
              </a:pPr>
              <a:t>14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88727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25206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1098" y="3590925"/>
            <a:ext cx="3080501" cy="30670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3524904" y="-3143110"/>
            <a:ext cx="1285362" cy="8085932"/>
          </a:xfrm>
          <a:prstGeom prst="rect">
            <a:avLst/>
          </a:prstGeom>
        </p:spPr>
      </p:pic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7"/>
          <p:cNvSpPr txBox="1"/>
          <p:nvPr userDrawn="1"/>
        </p:nvSpPr>
        <p:spPr>
          <a:xfrm>
            <a:off x="229396" y="177882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832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0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000" baseline="0" dirty="0" smtClean="0">
                <a:latin typeface="HY견고딕" pitchFamily="18" charset="-127"/>
                <a:ea typeface="HY견고딕" pitchFamily="18" charset="-127"/>
              </a:rPr>
              <a:t>, Eclipse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를 활용한 </a:t>
            </a:r>
            <a:r>
              <a:rPr kumimoji="0" lang="ko-KR" altLang="en-US" sz="2000" baseline="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kumimoji="0" lang="ko-KR" altLang="en-US" sz="2000" baseline="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kumimoji="0" lang="de-DE" altLang="ko-KR" sz="16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8611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6292" y="901031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lnSpc>
                <a:spcPct val="110000"/>
              </a:lnSpc>
              <a:defRPr sz="32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40" y="642115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1002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학습목표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981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차례</a:t>
            </a: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5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6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8082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견고딕" pitchFamily="18" charset="-127"/>
                <a:ea typeface="HY견고딕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98867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bg>
      <p:bgPr>
        <a:gradFill>
          <a:gsLst>
            <a:gs pos="0">
              <a:schemeClr val="accent1">
                <a:lumMod val="10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smtClean="0">
                <a:latin typeface="HY견고딕" pitchFamily="18" charset="-127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smtClean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6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8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9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7" name="Picture 195" descr="Untitled-4 cop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</a:t>
            </a: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 </a:t>
            </a:r>
          </a:p>
          <a:p>
            <a:pPr algn="ctr" eaLnBrk="1" hangingPunct="1">
              <a:defRPr/>
            </a:pPr>
            <a:r>
              <a:rPr lang="en-US" altLang="ko-KR" sz="1000" smtClean="0">
                <a:solidFill>
                  <a:srgbClr val="A6A6A6"/>
                </a:solidFill>
                <a:effectLst/>
                <a:latin typeface="굴림"/>
              </a:rPr>
              <a:t>All 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7613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3200" y="684213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1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7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9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B330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ea typeface="굴림" charset="-127"/>
                  <a:cs typeface="+mn-cs"/>
                </a:endParaRPr>
              </a:p>
            </p:txBody>
          </p:sp>
          <p:sp>
            <p:nvSpPr>
              <p:cNvPr id="10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 sz="180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pic>
          <p:nvPicPr>
            <p:cNvPr id="8" name="Picture 195" descr="Untitled-4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Font typeface="Arial" pitchFamily="34" charset="0"/>
              <a:buChar char="•"/>
              <a:defRPr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3589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3"/>
          <p:cNvSpPr>
            <a:spLocks noChangeArrowheads="1" noChangeShapeType="1" noTextEdit="1"/>
          </p:cNvSpPr>
          <p:nvPr userDrawn="1"/>
        </p:nvSpPr>
        <p:spPr bwMode="gray">
          <a:xfrm>
            <a:off x="974435" y="199892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  <a:cs typeface="+mn-cs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2176463" y="3205163"/>
            <a:ext cx="7186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lang="ko-KR" altLang="en-US" sz="18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안드로이드 프로그래밍</a:t>
            </a:r>
            <a:endParaRPr lang="de-DE" altLang="ko-KR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3225205" y="6373813"/>
            <a:ext cx="25523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Arial"/>
              </a:rPr>
              <a:t>Copyright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© 2015 </a:t>
            </a:r>
            <a:r>
              <a:rPr lang="en-US" altLang="ko-KR" sz="1000" dirty="0" err="1" smtClean="0">
                <a:solidFill>
                  <a:srgbClr val="A6A6A6"/>
                </a:solidFill>
                <a:effectLst/>
                <a:latin typeface="굴림"/>
              </a:rPr>
              <a:t>Hanbit</a:t>
            </a: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 Academy, Inc. 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rgbClr val="A6A6A6"/>
                </a:solidFill>
                <a:effectLst/>
                <a:latin typeface="굴림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6" name="Picture 3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2848" y="6444410"/>
            <a:ext cx="1727200" cy="25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9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>
                <a:ea typeface="굴림" charset="-127"/>
              </a:rPr>
              <a:t>Page </a:t>
            </a:r>
            <a:r>
              <a:rPr lang="de-DE" altLang="ko-KR" sz="100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>
                <a:ea typeface="굴림" charset="-127"/>
              </a:rPr>
              <a:t> </a:t>
            </a:r>
            <a:fld id="{86F4A8A0-048C-4620-A43C-923312CDEA00}" type="slidenum">
              <a:rPr lang="de-DE" altLang="ko-KR" sz="1000">
                <a:ea typeface="굴림" charset="-127"/>
              </a:rPr>
              <a:pPr/>
              <a:t>‹#›</a:t>
            </a:fld>
            <a:endParaRPr lang="de-DE" altLang="ko-KR" sz="1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96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/>
            <a:r>
              <a:rPr lang="en-US" altLang="ko-KR" sz="4000" b="0" dirty="0" smtClean="0">
                <a:latin typeface="HY견고딕" pitchFamily="18" charset="-127"/>
                <a:ea typeface="HY견고딕" pitchFamily="18" charset="-127"/>
              </a:rPr>
              <a:t>10. </a:t>
            </a:r>
            <a:r>
              <a:rPr lang="ko-KR" altLang="en-US" sz="4000" dirty="0" err="1" smtClean="0"/>
              <a:t>액티비티와</a:t>
            </a:r>
            <a:r>
              <a:rPr lang="ko-KR" altLang="en-US" sz="4000" dirty="0" smtClean="0"/>
              <a:t> </a:t>
            </a:r>
            <a:r>
              <a:rPr lang="ko-KR" altLang="en-US" sz="4000" dirty="0" err="1" smtClean="0"/>
              <a:t>인텐트</a:t>
            </a:r>
            <a:endParaRPr lang="ko-KR" altLang="en-US" sz="1800" b="0" dirty="0" smtClean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second.xml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돌아가기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클릭하면 현재 액티비티를 끝내는 코드를 추가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10-1]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새로운 액티비티 추가하기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(4/6)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22" y="2791235"/>
            <a:ext cx="6440941" cy="251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78" y="2791235"/>
            <a:ext cx="137099" cy="249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3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메인 액티비티에서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SecondActivity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호출하는 코드를 추가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10-1]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새로운 액티비티 추가하기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(5/6)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763067"/>
            <a:ext cx="7711440" cy="294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실행과 오류메시지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추가로 사용될 액티비티는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꼭 등록해야 함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파일을 열고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SecondActivity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등록 해줌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10-1]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새로운 액티비티 추가하기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(6/6)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5" y="2741432"/>
            <a:ext cx="3554430" cy="157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" y="5166745"/>
            <a:ext cx="7503437" cy="100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932756"/>
            <a:ext cx="4769377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10-1]</a:t>
            </a:r>
            <a:r>
              <a:rPr lang="ko-KR" altLang="en-US" b="1" dirty="0" smtClean="0"/>
              <a:t>을 다음과 같이 수정한다</a:t>
            </a:r>
            <a:r>
              <a:rPr lang="en-US" altLang="ko-KR" b="1" dirty="0" smtClean="0"/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ThirdActivity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추가한다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라디오버튼으로 선택된 액티비티가 나오게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08" y="2000250"/>
            <a:ext cx="33051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 ▶</a:t>
            </a:r>
            <a:r>
              <a:rPr lang="ko-KR" altLang="en-US" sz="2400" dirty="0" smtClean="0"/>
              <a:t> 명시적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명시적 인텐트와 데이터의 전달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4425" lvl="1" indent="-3429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명시적 인텐트는 다른 액티비티의 이름을 명확히 지정할 때 사용하는 방법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4425" lvl="1" indent="-3429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메인 액티비티에서 인텐트에 데이터를 실어서 넘긴 후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세컨드 액티비티에서 받은 데이터를 처리하는 방식</a:t>
            </a:r>
            <a:endParaRPr kumimoji="0" lang="en-US" altLang="ko-KR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5" y="2095092"/>
            <a:ext cx="7001691" cy="86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5" y="3845292"/>
            <a:ext cx="4779903" cy="255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195" y="6213603"/>
            <a:ext cx="3049755" cy="18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 ▶</a:t>
            </a:r>
            <a:r>
              <a:rPr lang="ko-KR" altLang="en-US" sz="2400" dirty="0" smtClean="0"/>
              <a:t> 명시적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래이팅바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69" y="1407352"/>
            <a:ext cx="4548363" cy="308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69" y="4483978"/>
            <a:ext cx="5106181" cy="213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38" y="2196753"/>
            <a:ext cx="2562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 ▶</a:t>
            </a:r>
            <a:r>
              <a:rPr lang="ko-KR" altLang="en-US" sz="2400" dirty="0" smtClean="0"/>
              <a:t> 명시적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래이팅바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b="1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8000" lvl="0" eaLnBrk="0" hangingPunct="0">
              <a:spcAft>
                <a:spcPct val="40000"/>
              </a:spcAft>
              <a:defRPr/>
            </a:pPr>
            <a:r>
              <a:rPr lang="en-US" altLang="ko-KR" b="1" kern="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  (2/2)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94" y="1289785"/>
            <a:ext cx="6783293" cy="43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57" y="5650800"/>
            <a:ext cx="6769405" cy="106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/>
              <a:t>이번 예제는 유명한 </a:t>
            </a:r>
            <a:r>
              <a:rPr lang="ko-KR" altLang="en-US" b="1" dirty="0" smtClean="0"/>
              <a:t>미술가인 </a:t>
            </a:r>
            <a:r>
              <a:rPr lang="ko-KR" altLang="en-US" b="1" dirty="0" err="1" smtClean="0"/>
              <a:t>르느와르</a:t>
            </a:r>
            <a:r>
              <a:rPr lang="ko-KR" altLang="en-US" b="1" dirty="0" smtClean="0"/>
              <a:t> 그림에 대한 선호도를 투표하고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결과를 래이팅바로 보여주는 </a:t>
            </a:r>
            <a:r>
              <a:rPr lang="ko-KR" altLang="en-US" b="1" dirty="0" err="1" smtClean="0"/>
              <a:t>앱이다</a:t>
            </a:r>
            <a:r>
              <a:rPr lang="en-US" altLang="ko-KR" b="1" dirty="0" smtClean="0"/>
              <a:t>. </a:t>
            </a:r>
            <a:r>
              <a:rPr lang="ko-KR" altLang="en-US" b="1" dirty="0"/>
              <a:t>메인 </a:t>
            </a:r>
            <a:r>
              <a:rPr lang="ko-KR" altLang="en-US" b="1" dirty="0" err="1"/>
              <a:t>액티비티에서</a:t>
            </a:r>
            <a:r>
              <a:rPr lang="ko-KR" altLang="en-US" b="1" dirty="0"/>
              <a:t> 좋아하는 그림에 투표를 한 후 </a:t>
            </a:r>
            <a:r>
              <a:rPr lang="en-US" altLang="ko-KR" b="1" dirty="0"/>
              <a:t>&lt;</a:t>
            </a:r>
            <a:r>
              <a:rPr lang="ko-KR" altLang="en-US" b="1" dirty="0" smtClean="0"/>
              <a:t>투표종료</a:t>
            </a:r>
            <a:r>
              <a:rPr lang="en-US" altLang="ko-KR" b="1" dirty="0"/>
              <a:t>&gt;</a:t>
            </a:r>
            <a:r>
              <a:rPr lang="ko-KR" altLang="en-US" b="1" dirty="0"/>
              <a:t>를 클릭하면 </a:t>
            </a:r>
            <a:r>
              <a:rPr lang="ko-KR" altLang="en-US" b="1" dirty="0" smtClean="0"/>
              <a:t>결과가 </a:t>
            </a:r>
            <a:r>
              <a:rPr lang="ko-KR" altLang="en-US" b="1" dirty="0"/>
              <a:t>나올 것이다</a:t>
            </a:r>
            <a:r>
              <a:rPr lang="en-US" altLang="ko-KR" b="1" dirty="0"/>
              <a:t>.</a:t>
            </a: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com.cookandroid.project10_2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SDK :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Goolge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API 15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Minimum Required SDK : API 15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액티비티이름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Project10_2Activity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레이아웃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activity_main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타이틀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Project10_2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명화 선호도 투표 앱 만들기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(1/13)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6" y="3119030"/>
            <a:ext cx="3830445" cy="290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3" y="1925053"/>
            <a:ext cx="8472353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 </a:t>
            </a:r>
            <a:r>
              <a:rPr lang="en-US" altLang="ko-KR" b="1" dirty="0" smtClean="0"/>
              <a:t>1-1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적당한 명화 이미지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/res/drawable-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hdpi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복사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메인 액티비티에서 사용할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다음과 같이 수정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바깥 리니어레이아웃 안에 리니어레이아웃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개를 생성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3:3:3:1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 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레이아웃에는 각각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이미지뷰를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넣음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 이미지뷰의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layout_weight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1:1:1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 이미지뷰의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iv1~iv9,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btnResult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(2/13)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22" y="4071257"/>
            <a:ext cx="4315369" cy="231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3" y="1925053"/>
            <a:ext cx="4711626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 </a:t>
            </a:r>
            <a:r>
              <a:rPr lang="en-US" altLang="ko-KR" b="1" dirty="0" smtClean="0"/>
              <a:t>1-2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(3/13)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6419"/>
            <a:ext cx="5034687" cy="391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27" y="2366419"/>
            <a:ext cx="256222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b="1" dirty="0" err="1" smtClean="0"/>
              <a:t>액티비티의</a:t>
            </a:r>
            <a:r>
              <a:rPr lang="ko-KR" altLang="en-US" b="1" dirty="0" smtClean="0"/>
              <a:t> 개념을 파악한다</a:t>
            </a:r>
            <a:r>
              <a:rPr lang="en-US" altLang="ko-KR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b="1" dirty="0" err="1" smtClean="0"/>
              <a:t>인텐트의</a:t>
            </a:r>
            <a:r>
              <a:rPr lang="ko-KR" altLang="en-US" b="1" dirty="0" smtClean="0"/>
              <a:t> 개념과 활용법을 익힌다</a:t>
            </a:r>
            <a:r>
              <a:rPr lang="en-US" altLang="ko-KR" b="1" dirty="0" smtClean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b="1" dirty="0" err="1" smtClean="0"/>
              <a:t>액티비티</a:t>
            </a:r>
            <a:r>
              <a:rPr lang="ko-KR" altLang="en-US" b="1" dirty="0" smtClean="0"/>
              <a:t> 생명주기에 대해 알아본다</a:t>
            </a:r>
            <a:r>
              <a:rPr lang="en-US" altLang="ko-KR" b="1" dirty="0" smtClean="0"/>
              <a:t>.</a:t>
            </a:r>
            <a:endParaRPr lang="ko-KR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354788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 </a:t>
            </a:r>
            <a:r>
              <a:rPr lang="en-US" altLang="ko-KR" b="1" dirty="0" smtClean="0"/>
              <a:t>2-1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/res/layout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폴더에 생성하고 다음과 같이 설정함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바깥은 테이블레이아웃으로 설정하고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속성을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TableRow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그림의 숫자와 동일한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(9+1)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개로 함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 테이블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로우에는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텍스트뷰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래이팅바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개를 생성함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마지막 테이블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로우에는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돌아가기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생성함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텍스트뷰의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tv1~tv9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래이팅바의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rbar1~rbar9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버튼의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btnReturn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600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(4/13)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79" y="4106907"/>
            <a:ext cx="7383970" cy="235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354788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 </a:t>
            </a:r>
            <a:r>
              <a:rPr lang="en-US" altLang="ko-KR" b="1" dirty="0" smtClean="0"/>
              <a:t>2-2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00" y="2316481"/>
            <a:ext cx="7224127" cy="426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078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새로운 액티비티인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파일을 만들고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onCreate( 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메소드를 추가한 후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setContentView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R.layout.result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추가함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등록함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(6/13)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314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2-1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코딩함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우선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내부에 필요한 변수를 선언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그림을 클릭할 때마다 투표수를 저장할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개짜리 배열을 선언하고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0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으로 초기화 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이미지뷰 위젯을 저장할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개짜리 배열을 선언</a:t>
            </a: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이미지뷰 위젯의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R.id.iv1 ~ iv9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저장한 배열을 선언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그림의 이름을 저장한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개짜리 배열을 선언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(7/13)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0" y="3967164"/>
            <a:ext cx="7597739" cy="217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314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2-2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(8/13)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2" y="2323282"/>
            <a:ext cx="7611728" cy="394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04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1" y="1925053"/>
            <a:ext cx="848473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3 -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onCreate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내에 각 이미지를 클릭하면 동작할 내용을 코딩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각 이미지뷰에 대해 클릭 이벤트 리스너를 생성한다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이미지뷰가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개나 되므로 반복문을 사용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이미지를 클릭하면 각 이미지의 투표수가 증가하도록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이미지를 클릭할 때마다 해당 이미지의 이름과 누적된 투표수도 토스트 메시지로 보여줌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(9/13)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0" y="3252884"/>
            <a:ext cx="6662694" cy="276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3" y="6021940"/>
            <a:ext cx="941830" cy="59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051" y="3252884"/>
            <a:ext cx="25908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1" y="1925053"/>
            <a:ext cx="848473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4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투표 종료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대해서 클릭 이벤트 리스너를 생성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인텐트를 생성하고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인텐트에 투표수 배열과 그림 이름 배열을 넣은 후에 결과 액티비티를 호출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(10/13)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" y="3078926"/>
            <a:ext cx="7782334" cy="2440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" y="5528115"/>
            <a:ext cx="7774116" cy="97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1" y="1925053"/>
            <a:ext cx="848473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5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서브 액티비티인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파일의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onCreate( 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메소드 안을 코딩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메인 액티비티에서 보낸 인텐트를 받고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넘겨 받은 투표 결과 배열과 그림 이름 배열을 저장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(11/13)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1" y="3020750"/>
            <a:ext cx="7565517" cy="3606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1" y="1925053"/>
            <a:ext cx="831560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6-1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서브 액티비티의 나머지를 코딩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의 텍스트뷰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개와 래이팅바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개의 위젯 변수 배열을 선언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텍스트뷰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저장한 배열 변수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래이팅바의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를 저장한 배열 변수를 선언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파일의 텍스트뷰 및 래이팅바를 위젯 변수에 대입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텍스트뷰 위젯 변수에 넘겨받은 그림 이름을 적용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래이팅바에는 넘겨받은 투표 결과를  적용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버튼을 클릭하면 서브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액티비티를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종료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(12/13)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90000"/>
              </a:lnSpc>
              <a:defRPr/>
            </a:pP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94" y="4256585"/>
            <a:ext cx="7383916" cy="232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1" y="1925053"/>
            <a:ext cx="8315600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6-2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10-2]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명화 선호도 투표 앱 만들기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(13/13)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lnSpc>
                <a:spcPct val="90000"/>
              </a:lnSpc>
              <a:defRPr/>
            </a:pP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18" y="2220850"/>
            <a:ext cx="7119012" cy="44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8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/>
          <p:cNvSpPr txBox="1">
            <a:spLocks/>
          </p:cNvSpPr>
          <p:nvPr/>
        </p:nvSpPr>
        <p:spPr>
          <a:xfrm>
            <a:off x="295275" y="1489075"/>
            <a:ext cx="8524875" cy="4313238"/>
          </a:xfrm>
          <a:prstGeom prst="rect">
            <a:avLst/>
          </a:prstGeom>
        </p:spPr>
        <p:txBody>
          <a:bodyPr/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01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기본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02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응용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1" y="1932756"/>
            <a:ext cx="5433521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[</a:t>
            </a:r>
            <a:r>
              <a:rPr lang="ko-KR" altLang="en-US" b="1" dirty="0" smtClean="0"/>
              <a:t>실습 </a:t>
            </a:r>
            <a:r>
              <a:rPr lang="en-US" altLang="ko-KR" b="1" dirty="0" smtClean="0"/>
              <a:t>10-2]</a:t>
            </a:r>
            <a:r>
              <a:rPr lang="ko-KR" altLang="en-US" b="1" dirty="0" smtClean="0"/>
              <a:t>의 투표 결과 화면에서 가장 많은 표를 받은 그림의 이름과 그림을 화면에 보여준다</a:t>
            </a:r>
            <a:r>
              <a:rPr lang="en-US" altLang="ko-KR" b="1" dirty="0" smtClean="0"/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result.xml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ResultActivity.java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파일만 수정해서 작성한다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래이팅바를 작은 모양으로 변경한다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파일의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저장할 배열을 만든다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899750" lvl="2" indent="-342000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Integer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imageFileId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[] = { R.drawable.pic1, R.drawable.pic2, R.drawable.pic3, R.drawable.pic4, R.drawable.pic5, R.drawable.pic6, R.drawable.pic7, R.drawable.pic8, R.drawable.pic9 }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10-2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22" y="1882684"/>
            <a:ext cx="2657462" cy="43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양방향 액티비티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명시적 인텐트와 데이터의 전달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4425" lvl="1" indent="-3429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메인 액티비티에서 세컨드 액티비티로 데이터를 넘긴 후에 다시 세컨드 액티비티에서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메인액티비티로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데이터를 돌려주는 경우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68" y="2472012"/>
            <a:ext cx="5797051" cy="371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99" y="6212354"/>
            <a:ext cx="3054395" cy="18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양방향 액티비티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간단한 예제 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(1/3)</a:t>
            </a: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메인 액티비티의 에디트텍스트의 두 수를 세컨드 액티비티에서 더한 후에 다시 메인 액티비티로 돌려주는 경우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7" y="2295682"/>
            <a:ext cx="4616088" cy="281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59" y="2295682"/>
            <a:ext cx="3812585" cy="280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59" y="5007823"/>
            <a:ext cx="3327426" cy="174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양방향 액티비티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간단한 예제 </a:t>
            </a: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(2/3)</a:t>
            </a: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8" y="2260964"/>
            <a:ext cx="6573785" cy="440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50" y="1435831"/>
            <a:ext cx="4480124" cy="219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양방향 액티비티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간단한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/>
            </a:r>
            <a:b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</a:b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(3/3)</a:t>
            </a: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39" y="1326338"/>
            <a:ext cx="6780248" cy="516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1" y="1932756"/>
            <a:ext cx="5433521" cy="4352544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두 수를 입력하고 더하기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빼기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곱하기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나누기 라디오 버튼을 선택한 후 </a:t>
            </a:r>
            <a:r>
              <a:rPr lang="en-US" altLang="ko-KR" b="1" dirty="0" smtClean="0"/>
              <a:t>&lt;</a:t>
            </a:r>
            <a:r>
              <a:rPr lang="ko-KR" altLang="en-US" b="1" dirty="0" smtClean="0"/>
              <a:t>계산하기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를 클릭하면 세컨드 액티비티에서 계산 후 값을 돌려 받는다</a:t>
            </a:r>
            <a:r>
              <a:rPr lang="en-US" altLang="ko-KR" b="1" dirty="0" smtClean="0"/>
              <a:t>.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888732" y="1262165"/>
            <a:ext cx="7845552" cy="478726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직접 풀어보기 </a:t>
            </a:r>
            <a:r>
              <a:rPr lang="en-US" altLang="ko-KR" sz="2400" kern="0" dirty="0" smtClean="0">
                <a:solidFill>
                  <a:srgbClr val="FFFF0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10-3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</a:t>
            </a:r>
          </a:p>
          <a:p>
            <a:pPr lvl="0">
              <a:lnSpc>
                <a:spcPct val="90000"/>
              </a:lnSpc>
              <a:defRPr/>
            </a:pP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61442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34" y="2196601"/>
            <a:ext cx="28765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개요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인텐트의 개념은 약속된 액션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(Action)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을 지정하여 안드로이드에서 제공하는 기존 응용 프로그램을 실행하는 것</a:t>
            </a: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예로 전화번호를 인텐트로 넘기면 전화 걸기 응용 프로그램이 실행됨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" y="2802664"/>
            <a:ext cx="59626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" y="6072189"/>
            <a:ext cx="1622379" cy="16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개요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4425" lvl="1" indent="-3429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911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에 응급 전화를 거는 형식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4425" lvl="1" indent="-3429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전화 걸기를 하려면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AndroidMahnifest.xml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에 다음과 같이 권한을 추가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8" y="2152540"/>
            <a:ext cx="7618797" cy="915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8" y="3891096"/>
            <a:ext cx="7618797" cy="65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</a:t>
            </a: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인텐트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: XML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코드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0" y="1655778"/>
            <a:ext cx="6488773" cy="49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: Java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코드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(1/4)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9" y="1747158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000" dirty="0" smtClean="0"/>
              <a:t> </a:t>
            </a: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대 컴포넌트</a:t>
            </a:r>
            <a:endParaRPr lang="ko-KR" altLang="en-US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안드로이드의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대 컴포넌트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(1/2)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080725" lvl="2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화면을 구성하는 가장 기본적인 컴포넌트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서비스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080725" lvl="2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서비스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(Service)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는 눈에 보이는 화면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과 상관없이 백그라운드에서 동작하는 컴포넌트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endParaRPr lang="en-US" altLang="ko-KR" sz="1600" kern="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endParaRPr lang="en-US" altLang="ko-KR" sz="1600" kern="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브로드캐스트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리시버</a:t>
            </a:r>
          </a:p>
          <a:p>
            <a:pPr marL="1080725" lvl="2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문자 메시지 도착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배터리 방전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, SD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탈부착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네트워크 환경 변화 등의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방송 메시지가 발생하면 반응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kumimoji="0" lang="en-US" altLang="ko-KR" sz="18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24" y="3374302"/>
            <a:ext cx="6758362" cy="55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: Java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코드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(2/4)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1718990"/>
            <a:ext cx="6531758" cy="439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56" y="1655546"/>
            <a:ext cx="1932031" cy="457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4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: Java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코드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(3/4)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2" y="1708105"/>
            <a:ext cx="6139891" cy="259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2" y="4294275"/>
            <a:ext cx="6286696" cy="46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4750251"/>
            <a:ext cx="5794468" cy="120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538" y="1368605"/>
            <a:ext cx="22764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01" y="4291105"/>
            <a:ext cx="22383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1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암시적 인텐트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암시적 인텐트 예제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: Java 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코드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(4/4)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1670736"/>
            <a:ext cx="5945124" cy="308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4759282"/>
            <a:ext cx="6446414" cy="24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3" y="4999855"/>
            <a:ext cx="5232764" cy="15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02" y="1670735"/>
            <a:ext cx="22860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28" y="3651367"/>
            <a:ext cx="2154474" cy="2749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액티비티 생명주기 개요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안드로이드 응용 프로그램은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PC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용과 달리 화면이 작으므로 동시에 여러 개의 액티비티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화면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가 나올 수 없음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응용 프로그램이 여러 개의 액티비티로 작성되어 있다면 앞에 나오는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화면하나만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활성화된 상태며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나머지는 모두 비활성화된 상태로 남게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됨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비활성화된 액티비티가 다시 앞으로 나오면 앞에 있던 액티비티는 비활성화가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됨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액티비티의 생명주기는 액티비티의 생성부터 소멸까지의 주기를 말함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kumimoji="0" lang="ko-KR" alt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8000" lvl="0" eaLnBrk="0" hangingPunct="0">
              <a:spcAft>
                <a:spcPct val="40000"/>
              </a:spcAft>
              <a:defRPr/>
            </a:pPr>
            <a:r>
              <a:rPr lang="en-US" altLang="ko-KR" b="1" kern="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  </a:t>
            </a: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생명주기 흐름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8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89" y="1301524"/>
            <a:ext cx="5392994" cy="50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49" y="6023043"/>
            <a:ext cx="1633264" cy="17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정상적인 상태의 액티비티 생명주기를 확인해보자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이번에는 </a:t>
            </a:r>
            <a:r>
              <a:rPr lang="ko-KR" altLang="en-US" b="1" dirty="0" err="1" smtClean="0"/>
              <a:t>로그캣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LogCat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활용해서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그림 </a:t>
            </a:r>
            <a:r>
              <a:rPr lang="en-US" altLang="ko-KR" b="1" dirty="0" smtClean="0"/>
              <a:t>10-10]</a:t>
            </a:r>
            <a:r>
              <a:rPr lang="ko-KR" altLang="en-US" b="1" dirty="0" smtClean="0"/>
              <a:t>에 나온 메소드가 실행되는 순서를 확인해 보겠다</a:t>
            </a:r>
            <a:r>
              <a:rPr lang="en-US" altLang="ko-KR" b="1" dirty="0" smtClean="0"/>
              <a:t>.</a:t>
            </a:r>
            <a:endParaRPr lang="en-US" altLang="ko-KR" b="1" dirty="0"/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Project10_3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com.cookandroid.project10_3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SDK :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Goolge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 API 15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Minimum Required SDK : API 15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액티비티이름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Project10_3Activity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레이아웃 이름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activity_main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타이틀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: Project10_3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10-3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액티비티 생명주기 확인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(1/5)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76" y="2725921"/>
            <a:ext cx="4209593" cy="311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3" y="1925053"/>
            <a:ext cx="8099718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main.xml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을 다음과 같이 수정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개를 생성하고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btnDial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btnFinish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(2/5)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68113"/>
            <a:ext cx="79914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3" y="1925053"/>
            <a:ext cx="3065706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메인 액티비티인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Project10_3Activity.java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간단히 코딩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전화걸기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클릭하면 다른 액티비티인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전화걸기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화면이 나옴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899750" lvl="2" indent="-342000">
              <a:buFont typeface="Wingdings" pitchFamily="2" charset="2"/>
              <a:buChar char="ü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끝내기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클릭하면 메인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액티비티를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종료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(3/5)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97" y="1828963"/>
            <a:ext cx="5264991" cy="4111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997" y="5927308"/>
            <a:ext cx="1068735" cy="839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8593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2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onDestroy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onPause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onRestart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onResume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onStart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),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onStop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자동완성 </a:t>
            </a: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(4/5)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982823"/>
            <a:ext cx="7975665" cy="301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8593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실행</a:t>
            </a:r>
            <a:r>
              <a:rPr lang="en-US" altLang="ko-KR" b="1" dirty="0"/>
              <a:t> 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로그 필터 등록</a:t>
            </a:r>
            <a:endParaRPr lang="en-US" altLang="ko-KR" sz="1600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24709"/>
            <a:ext cx="7690322" cy="3121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000" dirty="0" smtClean="0"/>
              <a:t> </a:t>
            </a: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대 컴포넌트</a:t>
            </a:r>
            <a:endParaRPr lang="ko-KR" altLang="en-US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안드로이드의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대 컴포넌트 </a:t>
            </a:r>
            <a:r>
              <a:rPr lang="en-US" altLang="ko-KR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(2/2)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콘텐트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프로바이더</a:t>
            </a:r>
            <a:endParaRPr lang="ko-KR" altLang="en-US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080725" lvl="2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응용 프로그램 사이에 데이터를 상호 공유하기 위한 컴포넌트</a:t>
            </a:r>
            <a:endParaRPr kumimoji="0" lang="en-US" altLang="ko-KR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2" y="2829619"/>
            <a:ext cx="6660969" cy="224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2" y="5386933"/>
            <a:ext cx="2748778" cy="19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8593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실행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실행 직후의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로그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Arial" pitchFamily="34" charset="0"/>
              <a:buChar char="•"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1525" lvl="1" indent="0">
              <a:buNone/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713128"/>
            <a:ext cx="7925445" cy="234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2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액티비티와 인텐트 응용 ▶</a:t>
            </a:r>
            <a:r>
              <a:rPr lang="ko-KR" altLang="en-US" sz="2400" dirty="0" smtClean="0"/>
              <a:t> 액티비티 생명주기</a:t>
            </a:r>
            <a:endParaRPr lang="ko-KR" altLang="en-US" dirty="0" smtClean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128593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실행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로그캣에서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각 단계별 작동을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10-3]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액티비티 생명주기 확인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(5/5)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2596"/>
            <a:ext cx="7901215" cy="335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8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96569"/>
            <a:ext cx="8524875" cy="4940601"/>
          </a:xfrm>
        </p:spPr>
        <p:txBody>
          <a:bodyPr/>
          <a:lstStyle/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안드로이드의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대 컴포넌트는 액티비티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브로드캐스트 리시버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콘텐트 프로바이더다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(Activity)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는 안드로이드폰에 나타나는 화면 하나하나를 말하는데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일반적으로 액티비티 하나당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파일을 하나 만든다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새로운 액티비티를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만들때는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android.app.Activity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클래스를 상속받는다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그리고 추가한 액티비티는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AndroidManifest.xml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파일에 등록해야 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명시적 인텐트는 일반적으로 사용자가 새로운 액티비티를 직접 생성하고 호출할 때 사용된다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액티비티의 생명주기는 액티비티의 생성부터 소멸까지의 주기를 말한다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다른 액티비티가 나올 경우에 메소드 수행은 다음 차례와 같다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9" y="5274130"/>
            <a:ext cx="7810090" cy="100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내용 개체 틀 1"/>
          <p:cNvSpPr>
            <a:spLocks noGrp="1"/>
          </p:cNvSpPr>
          <p:nvPr>
            <p:ph idx="1"/>
          </p:nvPr>
        </p:nvSpPr>
        <p:spPr>
          <a:xfrm>
            <a:off x="295275" y="1296569"/>
            <a:ext cx="8524875" cy="4940601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데이터를 한쪽 방향으로 전달하는 명시적 인텐트와 데이터를 양 방향으로 전달하는 명시적 인텐트는 다음 그림과 같다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2">
              <a:buNone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7" y="3144478"/>
            <a:ext cx="3720637" cy="199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95" y="2211909"/>
            <a:ext cx="4845480" cy="296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95" y="5316855"/>
            <a:ext cx="2908254" cy="19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7" y="5303142"/>
            <a:ext cx="2996293" cy="204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액티비티와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기본 ▶</a:t>
            </a:r>
            <a:r>
              <a:rPr lang="ko-KR" altLang="en-US" sz="2000" dirty="0" smtClean="0"/>
              <a:t> </a:t>
            </a:r>
            <a:r>
              <a:rPr lang="ko-KR" altLang="en-US" sz="2400" dirty="0" err="1" smtClean="0"/>
              <a:t>액티비티</a:t>
            </a:r>
            <a:r>
              <a:rPr lang="ko-KR" altLang="en-US" sz="2400" dirty="0" smtClean="0"/>
              <a:t> 개요</a:t>
            </a:r>
            <a:endParaRPr lang="ko-KR" altLang="en-US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32012" y="1289785"/>
            <a:ext cx="8524875" cy="51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60000" lvl="0" indent="-342000" eaLnBrk="0" hangingPunct="0">
              <a:spcAft>
                <a:spcPct val="40000"/>
              </a:spcAft>
              <a:buFont typeface="Wingdings" pitchFamily="2" charset="2"/>
              <a:buChar char="v"/>
              <a:defRPr/>
            </a:pPr>
            <a:r>
              <a:rPr lang="ko-KR" altLang="en-US" b="1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r>
              <a:rPr lang="ko-KR" altLang="en-US" b="1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추가</a:t>
            </a:r>
            <a:endParaRPr kumimoji="0" lang="en-US" altLang="ko-KR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하나당 화면을 하나씩 생성할 수 있는데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일반적으로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하나당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281525" lvl="1" eaLnBrk="0" hangingPunct="0">
              <a:spcAft>
                <a:spcPct val="40000"/>
              </a:spcAft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   XML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파일 하나를 만들어서 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Wingdings" pitchFamily="2" charset="2"/>
              <a:buChar char="ü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623525" lvl="1" indent="-342000" eaLnBrk="0" hangingPunct="0">
              <a:spcAft>
                <a:spcPct val="40000"/>
              </a:spcAft>
              <a:buFont typeface="Arial" pitchFamily="34" charset="0"/>
              <a:buChar char="•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MainActivity.java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코드는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Activity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클래스를 상속받으므로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MainActivity.java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  <a:cs typeface="+mn-cs"/>
              </a:rPr>
              <a:t>를</a:t>
            </a:r>
          </a:p>
          <a:p>
            <a:pPr marL="281525" lvl="1" eaLnBrk="0" hangingPunct="0">
              <a:spcAft>
                <a:spcPct val="40000"/>
              </a:spcAft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   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액티비티라고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  <a:cs typeface="+mn-cs"/>
              </a:rPr>
              <a:t> 부름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8" y="3969341"/>
            <a:ext cx="7132320" cy="139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[</a:t>
            </a:r>
            <a:r>
              <a:rPr kumimoji="0" lang="ko-KR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10-1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새로운 액티비티 추가하기 </a:t>
            </a:r>
            <a:r>
              <a:rPr kumimoji="0" lang="en-US" altLang="ko-KR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j-cs"/>
              </a:rPr>
              <a:t>(1/6)</a:t>
            </a:r>
            <a:endParaRPr kumimoji="0" lang="ko-KR" alt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/>
              <a:t>이번 실습은 </a:t>
            </a:r>
            <a:r>
              <a:rPr lang="ko-KR" altLang="en-US" b="1" dirty="0" err="1"/>
              <a:t>액티비티를</a:t>
            </a:r>
            <a:r>
              <a:rPr lang="ko-KR" altLang="en-US" b="1" dirty="0"/>
              <a:t> 추가하기 위한 내용으로 아주 간단한 구성이다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메인 화면의 버튼을 클릭하면 서버 화면이 나오는 응용 프로그램을 만들어 보자</a:t>
            </a:r>
            <a:r>
              <a:rPr lang="en-US" altLang="ko-KR" b="1" dirty="0" smtClean="0"/>
              <a:t>. </a:t>
            </a:r>
            <a:r>
              <a:rPr lang="ko-KR" altLang="en-US" b="1" dirty="0" err="1"/>
              <a:t>액티비티를</a:t>
            </a:r>
            <a:r>
              <a:rPr lang="ko-KR" altLang="en-US" b="1" dirty="0"/>
              <a:t> 추가하는 방법을 익힐 </a:t>
            </a:r>
            <a:r>
              <a:rPr lang="ko-KR" altLang="en-US" b="1" dirty="0" smtClean="0"/>
              <a:t>수 있다</a:t>
            </a:r>
            <a:r>
              <a:rPr lang="en-US" altLang="ko-KR" b="1" dirty="0" smtClean="0"/>
              <a:t>.</a:t>
            </a:r>
            <a:endParaRPr lang="en-US" altLang="ko-KR" b="1" dirty="0"/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프로젝트 정보</a:t>
            </a:r>
            <a:endParaRPr lang="en-US" altLang="ko-KR" b="1" dirty="0" smtClean="0"/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프로젝트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Project10_1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패키지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:com.cookandroid.project10_1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빌드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SDK :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Goolge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Minimum Required SDK : API 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또는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액티비티이름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Project10_1Activity</a:t>
            </a:r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레이아웃 이름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activity_main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623525" lvl="1" indent="-342000">
              <a:buFont typeface="Wingdings" pitchFamily="2" charset="2"/>
              <a:buChar char="ü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타이틀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Project10_1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30" y="3425612"/>
            <a:ext cx="3598105" cy="254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ko-KR" altLang="en-US" b="1" dirty="0" smtClean="0"/>
              <a:t>화면 디자인</a:t>
            </a:r>
            <a:endParaRPr lang="en-US" altLang="ko-KR" b="1" dirty="0" smtClean="0"/>
          </a:p>
          <a:p>
            <a:pPr marL="623525" lvl="1" indent="-342000">
              <a:buFont typeface="Arial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activity_main.xml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second.xml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두 개의 화면이 필요함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10-1]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새로운 액티비티 추가하기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(2/6)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9" y="2848152"/>
            <a:ext cx="4258953" cy="206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31" y="2848152"/>
            <a:ext cx="3825022" cy="231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액티비티와 인텐트 기본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32012" y="1925053"/>
            <a:ext cx="8524875" cy="4475747"/>
          </a:xfrm>
        </p:spPr>
        <p:txBody>
          <a:bodyPr/>
          <a:lstStyle/>
          <a:p>
            <a:pPr marL="360000" indent="-342000">
              <a:buFont typeface="Wingdings" pitchFamily="2" charset="2"/>
              <a:buChar char="v"/>
            </a:pPr>
            <a:r>
              <a:rPr lang="en-US" altLang="ko-KR" b="1" dirty="0" smtClean="0"/>
              <a:t>Java </a:t>
            </a:r>
            <a:r>
              <a:rPr lang="ko-KR" altLang="en-US" b="1" dirty="0" smtClean="0"/>
              <a:t>코딩 </a:t>
            </a:r>
            <a:r>
              <a:rPr lang="en-US" altLang="ko-KR" b="1" dirty="0" smtClean="0"/>
              <a:t>1</a:t>
            </a:r>
          </a:p>
          <a:p>
            <a:pPr marL="623525" lvl="1" indent="-342000"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새로운 액티비티인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SecondActivity.java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파일을 만들고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onCreate( )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를 자동완성 시킴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360000" indent="-342000">
              <a:buFont typeface="Wingdings" pitchFamily="2" charset="2"/>
              <a:buChar char="v"/>
            </a:pPr>
            <a:endParaRPr lang="en-US" altLang="ko-KR" b="1" dirty="0" smtClean="0"/>
          </a:p>
        </p:txBody>
      </p:sp>
      <p:sp>
        <p:nvSpPr>
          <p:cNvPr id="4" name="제목 1"/>
          <p:cNvSpPr txBox="1">
            <a:spLocks/>
          </p:cNvSpPr>
          <p:nvPr/>
        </p:nvSpPr>
        <p:spPr bwMode="gray">
          <a:xfrm>
            <a:off x="609600" y="1252539"/>
            <a:ext cx="7845552" cy="478726"/>
          </a:xfrm>
          <a:prstGeom prst="rect">
            <a:avLst/>
          </a:prstGeom>
          <a:gradFill rotWithShape="1">
            <a:gsLst>
              <a:gs pos="0">
                <a:srgbClr val="A07400"/>
              </a:gs>
              <a:gs pos="50000">
                <a:srgbClr val="E6A900"/>
              </a:gs>
              <a:gs pos="100000">
                <a:srgbClr val="FFCA00"/>
              </a:gs>
            </a:gsLst>
            <a:lin ang="10800000" scaled="1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[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10-1] </a:t>
            </a:r>
            <a:r>
              <a:rPr lang="ko-KR" altLang="en-US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새로운 액티비티 추가하기 </a:t>
            </a:r>
            <a:r>
              <a:rPr lang="en-US" altLang="ko-KR" sz="2400" kern="0" dirty="0" smtClean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(3/6)</a:t>
            </a:r>
            <a:endParaRPr lang="ko-KR" altLang="en-US" sz="2400" kern="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#Ucloud\안드로이드 집필\$4차수정\그림 1,2장\jellybe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48" y="1134559"/>
            <a:ext cx="454152" cy="720530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5" y="2730763"/>
            <a:ext cx="3499092" cy="368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41" y="2743826"/>
            <a:ext cx="4928109" cy="288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41" y="6230730"/>
            <a:ext cx="2053181" cy="18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5698</TotalTime>
  <Words>1967</Words>
  <Application>Microsoft Office PowerPoint</Application>
  <PresentationFormat>화면 슬라이드 쇼(4:3)</PresentationFormat>
  <Paragraphs>311</Paragraphs>
  <Slides>53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HY견고딕</vt:lpstr>
      <vt:lpstr>굴림</vt:lpstr>
      <vt:lpstr>맑은 고딕</vt:lpstr>
      <vt:lpstr>Arial</vt:lpstr>
      <vt:lpstr>Verdana</vt:lpstr>
      <vt:lpstr>Wingdings</vt:lpstr>
      <vt:lpstr>Wingdings 2</vt:lpstr>
      <vt:lpstr>Standarddesign</vt:lpstr>
      <vt:lpstr>10. 액티비티와 인텐트</vt:lpstr>
      <vt:lpstr>PowerPoint 프레젠테이션</vt:lpstr>
      <vt:lpstr>PowerPoint 프레젠테이션</vt:lpstr>
      <vt:lpstr>1. 액티비티와 인텐트 기본 ▶ 안드로이드 4대 컴포넌트</vt:lpstr>
      <vt:lpstr>1. 액티비티와 인텐트 기본 ▶ 안드로이드 4대 컴포넌트</vt:lpstr>
      <vt:lpstr>1. 액티비티와 인텐트 기본 ▶ 액티비티 개요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 ▶ 명시적 인텐트</vt:lpstr>
      <vt:lpstr>1. 액티비티와 인텐트 기본 ▶ 명시적 인텐트</vt:lpstr>
      <vt:lpstr>1. 액티비티와 인텐트 기본 ▶ 명시적 인텐트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1. 액티비티와 인텐트 기본</vt:lpstr>
      <vt:lpstr>2. 액티비티와 인텐트 응용 ▶ 양방향 액티비티</vt:lpstr>
      <vt:lpstr>2. 액티비티와 인텐트 응용 ▶ 양방향 액티비티</vt:lpstr>
      <vt:lpstr>2. 액티비티와 인텐트 응용 ▶ 양방향 액티비티</vt:lpstr>
      <vt:lpstr>2. 액티비티와 인텐트 응용 ▶ 양방향 액티비티</vt:lpstr>
      <vt:lpstr>2. 액티비티와 인텐트 응용</vt:lpstr>
      <vt:lpstr>2. 액티비티와 인텐트 응용 ▶ 암시적 인텐트</vt:lpstr>
      <vt:lpstr>2. 액티비티와 인텐트 응용 ▶ 암시적 인텐트</vt:lpstr>
      <vt:lpstr>2. 액티비티와 인텐트 응용 ▶ 암시적 인텐트</vt:lpstr>
      <vt:lpstr>2. 액티비티와 인텐트 응용 ▶ 암시적 인텐트</vt:lpstr>
      <vt:lpstr>2. 액티비티와 인텐트 응용 ▶ 암시적 인텐트</vt:lpstr>
      <vt:lpstr>2. 액티비티와 인텐트 응용 ▶ 암시적 인텐트</vt:lpstr>
      <vt:lpstr>2. 액티비티와 인텐트 응용 ▶ 암시적 인텐트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2. 액티비티와 인텐트 응용 ▶ 액티비티 생명주기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asahn</cp:lastModifiedBy>
  <cp:revision>527</cp:revision>
  <dcterms:created xsi:type="dcterms:W3CDTF">2007-11-27T23:54:21Z</dcterms:created>
  <dcterms:modified xsi:type="dcterms:W3CDTF">2016-06-09T18:16:02Z</dcterms:modified>
</cp:coreProperties>
</file>